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0"/>
  </p:notesMasterIdLst>
  <p:sldIdLst>
    <p:sldId id="259" r:id="rId2"/>
    <p:sldId id="277" r:id="rId3"/>
    <p:sldId id="272" r:id="rId4"/>
    <p:sldId id="274" r:id="rId5"/>
    <p:sldId id="287" r:id="rId6"/>
    <p:sldId id="260" r:id="rId7"/>
    <p:sldId id="261" r:id="rId8"/>
    <p:sldId id="273" r:id="rId9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>
        <c:manualLayout>
          <c:layoutTarget val="inner"/>
          <c:xMode val="edge"/>
          <c:yMode val="edge"/>
          <c:x val="0"/>
          <c:y val="5.4450106889002668E-2"/>
          <c:w val="0.98013454893954022"/>
          <c:h val="0.626532938645682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детей-сирот и детей, оставшихся без попечения родителей</c:v>
                </c:pt>
              </c:strCache>
            </c:strRef>
          </c:tx>
          <c:spPr>
            <a:solidFill>
              <a:srgbClr val="0070C0">
                <a:alpha val="88000"/>
              </a:srgbClr>
            </a:solidFill>
            <a:ln>
              <a:solidFill>
                <a:schemeClr val="accent3">
                  <a:tint val="77000"/>
                  <a:lumMod val="50000"/>
                </a:schemeClr>
              </a:solidFill>
            </a:ln>
            <a:effectLst/>
          </c:spPr>
          <c:dLbls>
            <c:dLbl>
              <c:idx val="0"/>
              <c:layout>
                <c:manualLayout>
                  <c:x val="7.5189476578300642E-5"/>
                  <c:y val="8.9311604481357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684-4764-9CE2-883AD2B3E1B2}"/>
                </c:ext>
              </c:extLst>
            </c:dLbl>
            <c:dLbl>
              <c:idx val="1"/>
              <c:layout>
                <c:manualLayout>
                  <c:x val="1.2820121678777925E-3"/>
                  <c:y val="9.20120719077193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84-4764-9CE2-883AD2B3E1B2}"/>
                </c:ext>
              </c:extLst>
            </c:dLbl>
            <c:dLbl>
              <c:idx val="2"/>
              <c:layout>
                <c:manualLayout>
                  <c:x val="-3.166593341354947E-3"/>
                  <c:y val="0.104211925994001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81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  <a:round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444049253406977"/>
                      <c:h val="0.111658251656763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684-4764-9CE2-883AD2B3E1B2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16200</c:v>
                </c:pt>
                <c:pt idx="1">
                  <c:v>15900</c:v>
                </c:pt>
                <c:pt idx="2">
                  <c:v>15800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84-4764-9CE2-883AD2B3E1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 замещающих семьях</c:v>
                </c:pt>
              </c:strCache>
            </c:strRef>
          </c:tx>
          <c:spPr>
            <a:solidFill>
              <a:srgbClr val="92D050">
                <a:alpha val="88000"/>
              </a:srgbClr>
            </a:solidFill>
            <a:ln>
              <a:solidFill>
                <a:srgbClr val="FFC000"/>
              </a:solidFill>
            </a:ln>
            <a:effectLst/>
          </c:spPr>
          <c:dLbls>
            <c:dLbl>
              <c:idx val="0"/>
              <c:layout>
                <c:manualLayout>
                  <c:x val="4.2919552033714083E-3"/>
                  <c:y val="8.92514564342661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102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  <a:round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306953862363708"/>
                      <c:h val="7.06182160587394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684-4764-9CE2-883AD2B3E1B2}"/>
                </c:ext>
              </c:extLst>
            </c:dLbl>
            <c:dLbl>
              <c:idx val="1"/>
              <c:layout>
                <c:manualLayout>
                  <c:x val="8.4064414058742358E-17"/>
                  <c:y val="8.59130525865568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84-4764-9CE2-883AD2B3E1B2}"/>
                </c:ext>
              </c:extLst>
            </c:dLbl>
            <c:dLbl>
              <c:idx val="2"/>
              <c:layout>
                <c:manualLayout>
                  <c:x val="-1.4027270698788577E-2"/>
                  <c:y val="8.7817989097516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81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  <a:round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444049253406977"/>
                      <c:h val="8.7799650875403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684-4764-9CE2-883AD2B3E1B2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16000</c:v>
                </c:pt>
                <c:pt idx="1">
                  <c:v>15900</c:v>
                </c:pt>
                <c:pt idx="2">
                  <c:v>15800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684-4764-9CE2-883AD2B3E1B2}"/>
            </c:ext>
          </c:extLst>
        </c:ser>
        <c:dLbls>
          <c:showVal val="1"/>
        </c:dLbls>
        <c:gapWidth val="84"/>
        <c:axId val="53371648"/>
        <c:axId val="53373184"/>
      </c:barChart>
      <c:catAx>
        <c:axId val="53371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373184"/>
        <c:crosses val="autoZero"/>
        <c:auto val="1"/>
        <c:lblAlgn val="ctr"/>
        <c:lblOffset val="100"/>
      </c:catAx>
      <c:valAx>
        <c:axId val="53373184"/>
        <c:scaling>
          <c:orientation val="minMax"/>
        </c:scaling>
        <c:delete val="1"/>
        <c:axPos val="l"/>
        <c:numFmt formatCode="General" sourceLinked="1"/>
        <c:tickLblPos val="nextTo"/>
        <c:crossAx val="5337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ts val="1920"/>
              </a:lnSpc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9626416346365205E-2"/>
          <c:y val="0.78755018412506939"/>
          <c:w val="0.93434598921180523"/>
          <c:h val="0.1952515683808639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tx1">
        <a:lumMod val="85000"/>
      </a:schemeClr>
    </a:solidFill>
    <a:ln w="6350" cap="flat" cmpd="sng" algn="ctr">
      <a:noFill/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bg1"/>
                </a:solidFill>
              </a:rPr>
              <a:t>Динамика выявления детей</a:t>
            </a:r>
            <a:r>
              <a:rPr lang="ru-RU" sz="1800" b="1" baseline="0" dirty="0" smtClean="0">
                <a:solidFill>
                  <a:schemeClr val="bg1"/>
                </a:solidFill>
              </a:rPr>
              <a:t> в качестве оставшихся без попечения родителей</a:t>
            </a:r>
            <a:endParaRPr lang="ru-RU" sz="18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5500756284355047"/>
          <c:y val="2.1315721625779639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5935474333451191E-2"/>
          <c:y val="0.33610737776884964"/>
          <c:w val="0.87878160615490442"/>
          <c:h val="0.266359363042335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детей-сирот и детей, оставшихся без попечения родителей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8C-4702-A33E-6B1BBBF51A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591036573253298E-3"/>
                  <c:y val="6.89768292166292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детей-сирот и детей, оставшихся без попечения родителей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48C-4702-A33E-6B1BBBF51A0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9.0429664957192469E-5"/>
                  <c:y val="1.86323468567058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ru-RU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C23-4E92-9EE4-E9ECAFB034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Выявлено детей-сирот и детей, оставшихся без попечения родителей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48C-4702-A33E-6B1BBBF51A05}"/>
            </c:ext>
          </c:extLst>
        </c:ser>
        <c:dLbls/>
        <c:gapWidth val="219"/>
        <c:overlap val="-27"/>
        <c:axId val="53761920"/>
        <c:axId val="53763456"/>
      </c:barChart>
      <c:catAx>
        <c:axId val="53761920"/>
        <c:scaling>
          <c:orientation val="minMax"/>
        </c:scaling>
        <c:delete val="1"/>
        <c:axPos val="b"/>
        <c:numFmt formatCode="General" sourceLinked="1"/>
        <c:tickLblPos val="nextTo"/>
        <c:crossAx val="53763456"/>
        <c:crosses val="autoZero"/>
        <c:auto val="1"/>
        <c:lblAlgn val="ctr"/>
        <c:lblOffset val="100"/>
      </c:catAx>
      <c:valAx>
        <c:axId val="53763456"/>
        <c:scaling>
          <c:orientation val="minMax"/>
        </c:scaling>
        <c:delete val="1"/>
        <c:axPos val="l"/>
        <c:numFmt formatCode="General" sourceLinked="1"/>
        <c:tickLblPos val="nextTo"/>
        <c:crossAx val="53761920"/>
        <c:crosses val="autoZero"/>
        <c:crossBetween val="between"/>
        <c:majorUnit val="100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519464836317051"/>
          <c:y val="0.70566329609853673"/>
          <c:w val="0.7048960254466865"/>
          <c:h val="8.761102333742015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tx1">
        <a:lumMod val="85000"/>
      </a:schemeClr>
    </a:solidFill>
    <a:ln>
      <a:solidFill>
        <a:schemeClr val="bg1">
          <a:lumMod val="50000"/>
        </a:schemeClr>
      </a:solidFill>
    </a:ln>
    <a:effectLst>
      <a:outerShdw blurRad="50800" dist="38100" dir="18900000" algn="b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в региональном банке данных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930688271413339"/>
          <c:y val="0"/>
        </c:manualLayout>
      </c:layout>
    </c:title>
    <c:plotArea>
      <c:layout>
        <c:manualLayout>
          <c:layoutTarget val="inner"/>
          <c:xMode val="edge"/>
          <c:yMode val="edge"/>
          <c:x val="8.9387423533875868E-2"/>
          <c:y val="0.33613255441314427"/>
          <c:w val="0.83712401293953109"/>
          <c:h val="0.536729409417651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4.4404921603751979E-2"/>
                  <c:y val="3.79572286291649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</a:p>
                  <a:p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BF-4F28-90E4-86BD62B4D4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BF-4F28-90E4-86BD62B4D4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BF-4F28-90E4-86BD62B4D4D0}"/>
            </c:ext>
          </c:extLst>
        </c:ser>
        <c:dLbls>
          <c:showVal val="1"/>
        </c:dLbls>
        <c:axId val="55556736"/>
        <c:axId val="55566720"/>
      </c:barChart>
      <c:catAx>
        <c:axId val="55556736"/>
        <c:scaling>
          <c:orientation val="minMax"/>
        </c:scaling>
        <c:axPos val="b"/>
        <c:numFmt formatCode="General" sourceLinked="1"/>
        <c:majorTickMark val="none"/>
        <c:tickLblPos val="nextTo"/>
        <c:crossAx val="55566720"/>
        <c:crosses val="autoZero"/>
        <c:auto val="1"/>
        <c:lblAlgn val="ctr"/>
        <c:lblOffset val="100"/>
      </c:catAx>
      <c:valAx>
        <c:axId val="55566720"/>
        <c:scaling>
          <c:orientation val="minMax"/>
        </c:scaling>
        <c:delete val="1"/>
        <c:axPos val="l"/>
        <c:numFmt formatCode="General" sourceLinked="1"/>
        <c:tickLblPos val="nextTo"/>
        <c:crossAx val="55556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5909061317918769E-2"/>
          <c:y val="0.86910176741395484"/>
          <c:w val="0.8833624065969029"/>
          <c:h val="0.10583366336112587"/>
        </c:manualLayout>
      </c:layout>
      <c:txPr>
        <a:bodyPr/>
        <a:lstStyle/>
        <a:p>
          <a:pPr>
            <a:defRPr sz="1800" b="1">
              <a:ln>
                <a:noFill/>
              </a:ln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solidFill>
      <a:sysClr val="window" lastClr="FFFFFF">
        <a:lumMod val="85000"/>
      </a:sysClr>
    </a:solidFill>
    <a:ln>
      <a:noFill/>
    </a:ln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усыновленных</a:t>
            </a:r>
          </a:p>
        </c:rich>
      </c:tx>
      <c:layout>
        <c:manualLayout>
          <c:xMode val="edge"/>
          <c:yMode val="edge"/>
          <c:x val="0.19558890777886301"/>
          <c:y val="4.2996886769598383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8249905876469696E-2"/>
          <c:y val="0.19583815957901884"/>
          <c:w val="0.94264315295966672"/>
          <c:h val="0.587019746278142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усыновленных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81-4F5A-95E9-714CC3D7599A}"/>
            </c:ext>
          </c:extLst>
        </c:ser>
        <c:dLbls/>
        <c:axId val="55492992"/>
        <c:axId val="55494528"/>
      </c:barChart>
      <c:catAx>
        <c:axId val="55492992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494528"/>
        <c:crosses val="autoZero"/>
        <c:auto val="1"/>
        <c:lblAlgn val="ctr"/>
        <c:lblOffset val="100"/>
      </c:catAx>
      <c:valAx>
        <c:axId val="55494528"/>
        <c:scaling>
          <c:orientation val="minMax"/>
        </c:scaling>
        <c:delete val="1"/>
        <c:axPos val="l"/>
        <c:numFmt formatCode="General" sourceLinked="1"/>
        <c:tickLblPos val="nextTo"/>
        <c:crossAx val="55492992"/>
        <c:crosses val="autoZero"/>
        <c:crossBetween val="between"/>
      </c:valAx>
      <c:spPr>
        <a:solidFill>
          <a:sysClr val="window" lastClr="FFFFFF">
            <a:lumMod val="85000"/>
          </a:sysClr>
        </a:solidFill>
        <a:ln>
          <a:noFill/>
        </a:ln>
        <a:effectLst/>
      </c:spPr>
    </c:plotArea>
    <c:plotVisOnly val="1"/>
    <c:dispBlanksAs val="gap"/>
  </c:chart>
  <c:spPr>
    <a:solidFill>
      <a:sysClr val="window" lastClr="FFFFFF">
        <a:lumMod val="85000"/>
      </a:sysClr>
    </a:solidFill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>
        <c:manualLayout>
          <c:layoutTarget val="inner"/>
          <c:xMode val="edge"/>
          <c:yMode val="edge"/>
          <c:x val="0"/>
          <c:y val="4.6437344370415252E-2"/>
          <c:w val="0.98013454893954022"/>
          <c:h val="0.626532938645682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детей-сирот и ОБПР, возвращенных из замещающих семей</c:v>
                </c:pt>
              </c:strCache>
            </c:strRef>
          </c:tx>
          <c:spPr>
            <a:solidFill>
              <a:srgbClr val="0070C0">
                <a:alpha val="88000"/>
              </a:srgbClr>
            </a:solidFill>
            <a:ln>
              <a:solidFill>
                <a:schemeClr val="accent3">
                  <a:tint val="77000"/>
                  <a:lumMod val="50000"/>
                </a:schemeClr>
              </a:solidFill>
            </a:ln>
            <a:effectLst/>
          </c:spPr>
          <c:dLbls>
            <c:dLbl>
              <c:idx val="0"/>
              <c:layout>
                <c:manualLayout>
                  <c:x val="7.5189476578300628E-5"/>
                  <c:y val="8.9311604481357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820121678777925E-3"/>
                  <c:y val="9.20120719077192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84-4764-9CE2-883AD2B3E1B2}"/>
                </c:ext>
              </c:extLst>
            </c:dLbl>
            <c:dLbl>
              <c:idx val="2"/>
              <c:layout>
                <c:manualLayout>
                  <c:x val="-3.166593341354947E-3"/>
                  <c:y val="0.104211925994001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3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  <a:round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444049253406977"/>
                      <c:h val="0.111658251656763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684-4764-9CE2-883AD2B3E1B2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13500</c:v>
                </c:pt>
                <c:pt idx="1">
                  <c:v>15950</c:v>
                </c:pt>
                <c:pt idx="2">
                  <c:v>14290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684-4764-9CE2-883AD2B3E1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биологическим родителям</c:v>
                </c:pt>
              </c:strCache>
            </c:strRef>
          </c:tx>
          <c:spPr>
            <a:solidFill>
              <a:srgbClr val="92D050">
                <a:alpha val="88000"/>
              </a:srgbClr>
            </a:solidFill>
            <a:ln>
              <a:solidFill>
                <a:srgbClr val="FFC000"/>
              </a:solidFill>
            </a:ln>
            <a:effectLst/>
          </c:spPr>
          <c:dLbls>
            <c:dLbl>
              <c:idx val="0"/>
              <c:layout>
                <c:manualLayout>
                  <c:x val="4.4687203201735184E-4"/>
                  <c:y val="-1.4915202907328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  <a:round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306953862363708"/>
                      <c:h val="7.06182160587394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684-4764-9CE2-883AD2B3E1B2}"/>
                </c:ext>
              </c:extLst>
            </c:dLbl>
            <c:dLbl>
              <c:idx val="1"/>
              <c:layout>
                <c:manualLayout>
                  <c:x val="8.4064414058742358E-17"/>
                  <c:y val="8.5913052586556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3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684-4764-9CE2-883AD2B3E1B2}"/>
                </c:ext>
              </c:extLst>
            </c:dLbl>
            <c:dLbl>
              <c:idx val="2"/>
              <c:layout>
                <c:manualLayout>
                  <c:x val="-4.4146778691470283E-3"/>
                  <c:y val="-1.10067972272696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  <a:round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444049253406977"/>
                      <c:h val="8.7799650875403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684-4764-9CE2-883AD2B3E1B2}"/>
                </c:ext>
              </c:extLst>
            </c:dLbl>
            <c:spPr>
              <a:noFill/>
              <a:ln>
                <a:noFill/>
                <a:round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500</c:v>
                </c:pt>
                <c:pt idx="1">
                  <c:v>14290</c:v>
                </c:pt>
                <c:pt idx="2">
                  <c:v>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684-4764-9CE2-883AD2B3E1B2}"/>
            </c:ext>
          </c:extLst>
        </c:ser>
        <c:dLbls>
          <c:showVal val="1"/>
        </c:dLbls>
        <c:gapWidth val="84"/>
        <c:axId val="55586176"/>
        <c:axId val="55616640"/>
      </c:barChart>
      <c:catAx>
        <c:axId val="55586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616640"/>
        <c:crosses val="autoZero"/>
        <c:auto val="1"/>
        <c:lblAlgn val="ctr"/>
        <c:lblOffset val="100"/>
      </c:catAx>
      <c:valAx>
        <c:axId val="55616640"/>
        <c:scaling>
          <c:orientation val="minMax"/>
        </c:scaling>
        <c:delete val="1"/>
        <c:axPos val="l"/>
        <c:numFmt formatCode="General" sourceLinked="1"/>
        <c:tickLblPos val="nextTo"/>
        <c:crossAx val="55586176"/>
        <c:crosses val="autoZero"/>
        <c:crossBetween val="between"/>
      </c:valAx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lnSpc>
                <a:spcPts val="1920"/>
              </a:lnSpc>
              <a:defRPr sz="16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6125928296415461E-3"/>
          <c:y val="0.76618274278215204"/>
          <c:w val="0.9622960805750238"/>
          <c:h val="0.2311463170469076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tx1">
        <a:lumMod val="85000"/>
      </a:schemeClr>
    </a:solidFill>
    <a:ln w="6350" cap="flat" cmpd="sng" algn="ctr">
      <a:noFill/>
      <a:round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10"/>
      <c:rotY val="30"/>
      <c:depthPercent val="100"/>
      <c:rAngAx val="1"/>
    </c:view3D>
    <c:floor>
      <c:spPr>
        <a:solidFill>
          <a:schemeClr val="tx1"/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397701053221948E-2"/>
          <c:y val="2.4021478868419327E-3"/>
          <c:w val="0.93556356204166313"/>
          <c:h val="0.62155813258340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в списке</c:v>
                </c:pt>
              </c:strCache>
            </c:strRef>
          </c:tx>
          <c:spPr>
            <a:solidFill>
              <a:srgbClr val="FFC000"/>
            </a:solidFill>
            <a:ln w="19218">
              <a:noFill/>
            </a:ln>
          </c:spPr>
          <c:dLbls>
            <c:dLbl>
              <c:idx val="0"/>
              <c:layout>
                <c:manualLayout>
                  <c:x val="-3.9050111865156631E-3"/>
                  <c:y val="7.97517588687248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174</a:t>
                    </a:r>
                    <a:endParaRPr lang="ru-RU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softEdge rad="127000"/>
                </a:effectLst>
              </c:spPr>
              <c:showVal val="1"/>
            </c:dLbl>
            <c:dLbl>
              <c:idx val="1"/>
              <c:layout>
                <c:manualLayout>
                  <c:x val="-1.7802097030960651E-3"/>
                  <c:y val="7.43674748894707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168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softEdge rad="127000"/>
                </a:effectLst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683-4E62-B3ED-8236EA3299A5}"/>
                </c:ext>
              </c:extLst>
            </c:dLbl>
            <c:dLbl>
              <c:idx val="2"/>
              <c:layout>
                <c:manualLayout>
                  <c:x val="-7.800682675378947E-4"/>
                  <c:y val="7.10693705198093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154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softEdge rad="127000"/>
                </a:effectLst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683-4E62-B3ED-8236EA3299A5}"/>
                </c:ext>
              </c:extLst>
            </c:dLbl>
            <c:dLbl>
              <c:idx val="3"/>
              <c:layout>
                <c:manualLayout>
                  <c:x val="2.7506936788934796E-4"/>
                  <c:y val="0.106883070458899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683-4E62-B3ED-8236EA3299A5}"/>
                </c:ext>
              </c:extLst>
            </c:dLbl>
            <c:spPr>
              <a:noFill/>
              <a:ln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softEdge rad="12700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0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13942</c:v>
                </c:pt>
                <c:pt idx="1">
                  <c:v>14503</c:v>
                </c:pt>
                <c:pt idx="2" formatCode="General">
                  <c:v>14768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83-4E62-B3ED-8236EA3299A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достигли возраста 18 и более лет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1169561129115336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67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8E6-491D-92D3-C602CBE6336B}"/>
                </c:ext>
              </c:extLst>
            </c:dLbl>
            <c:dLbl>
              <c:idx val="1"/>
              <c:layout>
                <c:manualLayout>
                  <c:x val="3.2402620076195134E-3"/>
                  <c:y val="0.1247008735030261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118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8E6-491D-92D3-C602CBE6336B}"/>
                </c:ext>
              </c:extLst>
            </c:dLbl>
            <c:dLbl>
              <c:idx val="2"/>
              <c:layout>
                <c:manualLayout>
                  <c:x val="-1.6007869928627615E-4"/>
                  <c:y val="0.10843838530712105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113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8E6-491D-92D3-C602CBE633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0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9883</c:v>
                </c:pt>
                <c:pt idx="1">
                  <c:v>10405</c:v>
                </c:pt>
                <c:pt idx="2">
                  <c:v>10794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8E6-491D-92D3-C602CBE633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Обеспечены жилыми помещениями</c:v>
                </c:pt>
              </c:strCache>
            </c:strRef>
          </c:tx>
          <c:spPr>
            <a:solidFill>
              <a:srgbClr val="FF5050"/>
            </a:solidFill>
          </c:spPr>
          <c:dLbls>
            <c:dLbl>
              <c:idx val="0"/>
              <c:layout>
                <c:manualLayout>
                  <c:x val="1.4600523045234805E-3"/>
                  <c:y val="0.15915139288320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8E6-491D-92D3-C602CBE6336B}"/>
                </c:ext>
              </c:extLst>
            </c:dLbl>
            <c:dLbl>
              <c:idx val="1"/>
              <c:layout>
                <c:manualLayout>
                  <c:x val="5.3406291092881969E-3"/>
                  <c:y val="0.168835445550929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 из них 3</a:t>
                    </a:r>
                  </a:p>
                  <a:p>
                    <a:r>
                      <a:rPr lang="ru-RU" dirty="0" err="1" smtClean="0"/>
                      <a:t>соцвыплата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8E6-491D-92D3-C602CBE6336B}"/>
                </c:ext>
              </c:extLst>
            </c:dLbl>
            <c:dLbl>
              <c:idx val="2"/>
              <c:layout>
                <c:manualLayout>
                  <c:x val="6.8415508641681264E-2"/>
                  <c:y val="0.199104178119168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 из них 4 (</a:t>
                    </a:r>
                    <a:r>
                      <a:rPr lang="ru-RU" dirty="0" err="1" smtClean="0"/>
                      <a:t>соцвыплата</a:t>
                    </a:r>
                    <a:r>
                      <a:rPr lang="ru-RU" dirty="0" smtClean="0"/>
                      <a:t>)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E6-491D-92D3-C602CBE633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0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7012</c:v>
                </c:pt>
                <c:pt idx="1">
                  <c:v>7931</c:v>
                </c:pt>
                <c:pt idx="2">
                  <c:v>9042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8E6-491D-92D3-C602CBE6336B}"/>
            </c:ext>
          </c:extLst>
        </c:ser>
        <c:dLbls/>
        <c:gapWidth val="183"/>
        <c:gapDepth val="74"/>
        <c:shape val="box"/>
        <c:axId val="55789824"/>
        <c:axId val="55824384"/>
        <c:axId val="0"/>
      </c:bar3DChart>
      <c:catAx>
        <c:axId val="55789824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824384"/>
        <c:crosses val="autoZero"/>
        <c:auto val="1"/>
        <c:lblAlgn val="ctr"/>
        <c:lblOffset val="100"/>
        <c:noMultiLvlLbl val="1"/>
      </c:catAx>
      <c:valAx>
        <c:axId val="55824384"/>
        <c:scaling>
          <c:orientation val="minMax"/>
        </c:scaling>
        <c:delete val="1"/>
        <c:axPos val="l"/>
        <c:numFmt formatCode="#,##0" sourceLinked="1"/>
        <c:tickLblPos val="nextTo"/>
        <c:crossAx val="55789824"/>
        <c:crosses val="autoZero"/>
        <c:crossBetween val="between"/>
      </c:valAx>
      <c:spPr>
        <a:noFill/>
        <a:ln w="19218">
          <a:noFill/>
        </a:ln>
      </c:spPr>
    </c:plotArea>
    <c:legend>
      <c:legendPos val="b"/>
      <c:layout>
        <c:manualLayout>
          <c:xMode val="edge"/>
          <c:yMode val="edge"/>
          <c:x val="2.2538178473466373E-2"/>
          <c:y val="0.71272688279129615"/>
          <c:w val="0.92471863136576904"/>
          <c:h val="0.24978909896933588"/>
        </c:manualLayout>
      </c:layout>
      <c:txPr>
        <a:bodyPr/>
        <a:lstStyle/>
        <a:p>
          <a:pPr>
            <a:lnSpc>
              <a:spcPts val="1920"/>
            </a:lnSpc>
            <a:defRPr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tx1">
        <a:lumMod val="8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0.29881</cdr:x>
      <cdr:y>0.15183</cdr:y>
    </cdr:from>
    <cdr:to>
      <cdr:x>0.8698</cdr:x>
      <cdr:y>0.35788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1973947" y="721951"/>
          <a:ext cx="3771899" cy="979715"/>
        </a:xfrm>
        <a:prstGeom xmlns:a="http://schemas.openxmlformats.org/drawingml/2006/main" prst="straightConnector1">
          <a:avLst/>
        </a:prstGeom>
        <a:ln xmlns:a="http://schemas.openxmlformats.org/drawingml/2006/main" cmpd="sng">
          <a:solidFill>
            <a:srgbClr val="C00000"/>
          </a:solidFill>
          <a:tailEnd type="triangle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0.29925</cdr:x>
      <cdr:y>0.31721</cdr:y>
    </cdr:from>
    <cdr:to>
      <cdr:x>0.58518</cdr:x>
      <cdr:y>0.46244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797329" y="849086"/>
          <a:ext cx="1717315" cy="38872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0.58181</cdr:x>
      <cdr:y>0.45728</cdr:y>
    </cdr:from>
    <cdr:to>
      <cdr:x>0.73016</cdr:x>
      <cdr:y>0.53072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3494404" y="1224000"/>
          <a:ext cx="891003" cy="19658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0.69705</cdr:x>
      <cdr:y>0.31371</cdr:y>
    </cdr:from>
    <cdr:to>
      <cdr:x>0.83184</cdr:x>
      <cdr:y>0.40775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13810" y="1136997"/>
          <a:ext cx="872836" cy="340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C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0.49197</cdr:x>
      <cdr:y>0.0873</cdr:y>
    </cdr:from>
    <cdr:to>
      <cdr:x>0.92824</cdr:x>
      <cdr:y>0.14887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>
          <a:off x="3249936" y="415102"/>
          <a:ext cx="2881964" cy="292746"/>
        </a:xfrm>
        <a:prstGeom xmlns:a="http://schemas.openxmlformats.org/drawingml/2006/main" prst="straightConnector1">
          <a:avLst/>
        </a:prstGeom>
        <a:ln xmlns:a="http://schemas.openxmlformats.org/drawingml/2006/main" cmpd="sng">
          <a:solidFill>
            <a:srgbClr val="C00000"/>
          </a:solidFill>
          <a:tailEnd type="triangle"/>
        </a:ln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4EEAB-75DB-4840-80AA-ED5F847AF51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B5A7C-1B5E-4844-B42F-861B1F13E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24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23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14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2568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2259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564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5777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029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882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11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96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7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11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58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508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68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21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5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85FA21-911A-44CD-B8B8-FE2CBA7AB249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9A5E-60DB-4561-9D06-445FC9418D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438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416" y="2290438"/>
            <a:ext cx="8202966" cy="2308324"/>
          </a:xfrm>
          <a:prstGeom prst="rect">
            <a:avLst/>
          </a:prstGeom>
          <a:effectLst>
            <a:glow rad="228600">
              <a:srgbClr val="00B050">
                <a:alpha val="40000"/>
              </a:srgb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«Информация о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деятельности </a:t>
            </a: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36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отдела опеки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 попечительства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граждан по Киренскому району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2021 год»</a:t>
            </a:r>
            <a:endParaRPr lang="ru-RU" sz="3600" dirty="0"/>
          </a:p>
        </p:txBody>
      </p:sp>
      <p:pic>
        <p:nvPicPr>
          <p:cNvPr id="4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5607" y="143598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irkob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3598"/>
            <a:ext cx="7493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981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709440"/>
              </p:ext>
            </p:extLst>
          </p:nvPr>
        </p:nvGraphicFramePr>
        <p:xfrm>
          <a:off x="1324424" y="1587731"/>
          <a:ext cx="6605918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1683487" y="3548704"/>
            <a:ext cx="1204896" cy="534107"/>
          </a:xfrm>
          <a:prstGeom prst="rect">
            <a:avLst/>
          </a:prstGeom>
          <a:solidFill>
            <a:srgbClr val="DBE4BA"/>
          </a:solidFill>
          <a:ln w="19050">
            <a:solidFill>
              <a:srgbClr val="002060"/>
            </a:solidFill>
          </a:ln>
          <a:effectLst>
            <a:softEdge rad="127000"/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82,3%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3869315" y="4343400"/>
            <a:ext cx="1183628" cy="408214"/>
          </a:xfrm>
          <a:prstGeom prst="rect">
            <a:avLst/>
          </a:prstGeom>
          <a:solidFill>
            <a:srgbClr val="DBE4BA"/>
          </a:solidFill>
          <a:ln w="19050">
            <a:solidFill>
              <a:srgbClr val="002060"/>
            </a:solidFill>
          </a:ln>
          <a:effectLst>
            <a:softEdge rad="127000"/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 rot="10800000" flipV="1">
            <a:off x="6116941" y="4343400"/>
            <a:ext cx="1140257" cy="465364"/>
          </a:xfrm>
          <a:prstGeom prst="rect">
            <a:avLst/>
          </a:prstGeom>
          <a:solidFill>
            <a:srgbClr val="DBE4BA"/>
          </a:solidFill>
          <a:ln w="19050">
            <a:solidFill>
              <a:srgbClr val="002060"/>
            </a:solidFill>
          </a:ln>
          <a:effectLst>
            <a:softEdge rad="127000"/>
          </a:effectLst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0"/>
          <p:cNvSpPr txBox="1"/>
          <p:nvPr/>
        </p:nvSpPr>
        <p:spPr>
          <a:xfrm rot="11527668" flipV="1">
            <a:off x="4690122" y="2155794"/>
            <a:ext cx="1273492" cy="307777"/>
          </a:xfrm>
          <a:prstGeom prst="rect">
            <a:avLst/>
          </a:prstGeom>
          <a:noFill/>
          <a:scene3d>
            <a:camera prst="orthographicFront">
              <a:rot lat="0" lon="0" rev="2159400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- 35 %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981" y="216077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294613" y="423820"/>
            <a:ext cx="7455243" cy="57872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СОЦИАЛЬНОГО СИРОТСТВА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740" y="203384"/>
            <a:ext cx="7455243" cy="578729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социального сиротства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817313031"/>
              </p:ext>
            </p:extLst>
          </p:nvPr>
        </p:nvGraphicFramePr>
        <p:xfrm>
          <a:off x="1302259" y="1023060"/>
          <a:ext cx="6101541" cy="3424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981" y="216077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651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9758" y="351505"/>
            <a:ext cx="56698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СЕМЕЙНОЕ ЖИЗНЕУСТРОЙСТВО</a:t>
            </a:r>
            <a:endParaRPr lang="ru-RU" sz="2500" b="1" dirty="0"/>
          </a:p>
        </p:txBody>
      </p:sp>
      <p:pic>
        <p:nvPicPr>
          <p:cNvPr id="7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981" y="216077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744622" y="2870201"/>
            <a:ext cx="718971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1710489"/>
              </p:ext>
            </p:extLst>
          </p:nvPr>
        </p:nvGraphicFramePr>
        <p:xfrm>
          <a:off x="170264" y="914400"/>
          <a:ext cx="6006091" cy="267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744622" y="5089526"/>
            <a:ext cx="718971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502552797"/>
              </p:ext>
            </p:extLst>
          </p:nvPr>
        </p:nvGraphicFramePr>
        <p:xfrm>
          <a:off x="4064924" y="3765467"/>
          <a:ext cx="4871258" cy="246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6131379" y="4641399"/>
            <a:ext cx="1981489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86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0615308"/>
              </p:ext>
            </p:extLst>
          </p:nvPr>
        </p:nvGraphicFramePr>
        <p:xfrm>
          <a:off x="1357081" y="1463852"/>
          <a:ext cx="6605918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0"/>
          <p:cNvSpPr txBox="1"/>
          <p:nvPr/>
        </p:nvSpPr>
        <p:spPr>
          <a:xfrm rot="437338">
            <a:off x="5437562" y="1650326"/>
            <a:ext cx="1294987" cy="307777"/>
          </a:xfrm>
          <a:prstGeom prst="rect">
            <a:avLst/>
          </a:prstGeom>
          <a:noFill/>
          <a:scene3d>
            <a:camera prst="orthographicFront">
              <a:rot lat="0" lon="0" rev="21594000"/>
            </a:camera>
            <a:lightRig rig="threePt" dir="t"/>
          </a:scene3d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- 40 %</a:t>
            </a:r>
            <a:endParaRPr lang="ru-RU" sz="1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981" y="216077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одзаголовок 2"/>
          <p:cNvSpPr txBox="1">
            <a:spLocks/>
          </p:cNvSpPr>
          <p:nvPr/>
        </p:nvSpPr>
        <p:spPr>
          <a:xfrm>
            <a:off x="294613" y="423820"/>
            <a:ext cx="7455243" cy="57872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ВОЗВРАТЫ ДЕТЕЙ ИЗ ЗАМЕЩАЮЩИХ СЕМЕЙ</a:t>
            </a:r>
            <a:endParaRPr lang="ru-RU" sz="3200" b="1" dirty="0"/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7711" y="216077"/>
            <a:ext cx="751470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СПИСКА ДЕТЕЙ-СИРОТ, ПОДЛЕЖАЩИХ ОБЕСПЕЧЕНИЮ ЖИЛЫМИ ПОМЕЩЕНИЯМИ</a:t>
            </a: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981" y="216077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574800"/>
              </p:ext>
            </p:extLst>
          </p:nvPr>
        </p:nvGraphicFramePr>
        <p:xfrm>
          <a:off x="322525" y="1546167"/>
          <a:ext cx="7599505" cy="4056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029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29631"/>
            <a:ext cx="74482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СОЦИАЛЬНОЙ ВЫПЛАТЫ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8981" y="216077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20073" y="1567543"/>
            <a:ext cx="51076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рублей -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127 получателей, 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них Киренский район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4,7 млн. рублей – 3 получателя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070" y="1567543"/>
            <a:ext cx="1654232" cy="710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1070" y="2934500"/>
            <a:ext cx="1654232" cy="5891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20073" y="2934501"/>
            <a:ext cx="511232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млн. рублей -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 получателей, 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них Киренский район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6,6 млн. рублей – 4 получателя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8649" y="4343399"/>
            <a:ext cx="7842019" cy="2253343"/>
          </a:xfrm>
          <a:prstGeom prst="roundRect">
            <a:avLst>
              <a:gd name="adj" fmla="val 18332"/>
            </a:avLst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Иркутской области от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апреля 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128-уг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дополнительной меры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социальной выплаты на приобретение жилого помещения гражданам, которые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относились к категории детей-сирот и детей, оставшихся без попечения родителей, лиц из числа детей-сирот и детей, оставшихся без попечения родителей, и достигли возраста 23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лет».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социальной выплаты в 2020 году -  1573374 рублей,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2021 году – 1661946 рублей,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2022 году – 2670030 рублей.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1048" y="1892030"/>
            <a:ext cx="1863639" cy="1628354"/>
          </a:xfrm>
          <a:prstGeom prst="rect">
            <a:avLst/>
          </a:prstGeom>
          <a:effectLst>
            <a:softEdge rad="114300"/>
          </a:effectLst>
        </p:spPr>
      </p:pic>
    </p:spTree>
    <p:extLst>
      <p:ext uri="{BB962C8B-B14F-4D97-AF65-F5344CB8AC3E}">
        <p14:creationId xmlns:p14="http://schemas.microsoft.com/office/powerpoint/2010/main" xmlns="" val="87235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2849" y="1756676"/>
            <a:ext cx="7772400" cy="2387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1349</TotalTime>
  <Words>242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matveyev</dc:creator>
  <cp:lastModifiedBy>User</cp:lastModifiedBy>
  <cp:revision>129</cp:revision>
  <cp:lastPrinted>2021-03-10T09:21:51Z</cp:lastPrinted>
  <dcterms:created xsi:type="dcterms:W3CDTF">2019-11-15T09:20:18Z</dcterms:created>
  <dcterms:modified xsi:type="dcterms:W3CDTF">2022-10-27T04:02:12Z</dcterms:modified>
</cp:coreProperties>
</file>